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　興良" initials="伊　興良" lastIdx="2" clrIdx="0">
    <p:extLst>
      <p:ext uri="{19B8F6BF-5375-455C-9EA6-DF929625EA0E}">
        <p15:presenceInfo xmlns:p15="http://schemas.microsoft.com/office/powerpoint/2012/main" userId="伊　興良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B3C"/>
    <a:srgbClr val="DB7C3C"/>
    <a:srgbClr val="EE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672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3DEB97-3600-4BBE-AE60-11C9FF7BE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7B3942-9209-46B3-8332-39232F3F4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3E51FB-3CDD-469F-9F6D-2073037B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E9610D-2687-417D-BDA9-CEE7210F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424DD5-0FF0-4DF7-ACBC-7B7DCB1F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8A3D72-2894-4682-88D1-9C2D1D6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D758EB-4BC0-43CF-986B-325CDC54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86D6DA-7B90-4462-9FBE-EF95E91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8DB433-63DC-49A1-95DF-BC758F5A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917600-C732-499F-AE52-D97B49AE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42B56C-73C1-48A6-89BD-960E0B995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DEF7A1-5BEB-4BC5-9AF4-8152615D3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290ACF-D45B-43BB-8A32-6D0079B8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60DE86-5C0D-4F1B-9ED5-40C529AC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8C8B49-D347-49CD-87B1-4F09D218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F47F1-2BCF-4B73-80B7-D07F50E1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C624F6-4859-45B4-A54D-7B35DA8F5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3D638-9E45-4A62-BC79-28D77BAF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81211-A776-4539-9EB4-3EE0A6D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FBBF1-1CB5-438B-B070-6937A722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39B1FE-C662-468F-9C62-5C812420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0C7A44-66BD-40F3-BDA6-B3CE2A70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EA4FF7-1724-40C2-899D-51FA13E8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D75ECE-E7CA-46C5-B335-625F7D14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24952-4547-4C23-A399-12AA84F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0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24D8F-22D9-4712-AFCA-2223ED64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803B03-4F33-4622-A983-7B5B26A3A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AFE94B5-3D4C-455F-BBCE-E337916E7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5B6FA9-B7D4-4586-8DCE-2B78CDF7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A459E9-8F3F-4137-9CE7-717277A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89AF42-2C51-4B03-893A-207CC8F2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42BC8-C31C-492A-9575-AE4408A1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4B7E32-F78A-4E7F-87DD-C80C1622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361792-F3FA-4FE5-8732-07255230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5753BA-27E7-4F90-B469-43668FF2E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235A6C-8264-4DC8-8987-08D69CE98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7DA300-F37C-40A7-9417-45A494FE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F3B013-3DB9-4E1B-8FCC-4DE14B67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7744C3-5504-4193-A7C5-F4F05B3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0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32123-ACA3-4FF3-9C32-ED6D8759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F7CE1-B0B6-4145-B165-B4E06D98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AA805E-41DA-413A-A54A-459A9115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358335-2EB2-4E01-8AC5-88931474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292696E-8EB7-4AE8-B228-D3382A59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7DBE7C-66BB-4F87-99AC-E4CE4950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74C1D-6449-48FA-92AD-A90DEDA9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2BDF0-F52C-4C40-B042-6F0EC88B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831397-BACD-4D97-B2E5-66731E5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C87C2E-CE36-47B9-BB85-EF33A6CD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47EAA4-D39B-47FA-8E17-D43EDE51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94048A-5199-48EE-A494-68E33222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9E4D0-126C-4E43-9A7C-95DBFE01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CF23F-74D0-4D81-9017-7202206C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E0BB28-4195-48F1-8FEA-84759AAD4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D24BC2-E65D-4800-B683-2F1F24876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59EAAC-FC44-4740-99B3-D79002F0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901D54-DC88-49C7-8056-C1B2220E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7FF3CF-B50D-4496-8AE3-1897FB0C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9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F1FEEFA-6050-45B2-836B-C4135DE9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84520C-B4B7-40A9-99B5-6E2CAC9A0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68E06C-7160-4679-BE89-8C1A557C7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ACC6CE-CB11-4CB7-9EC2-5543A8B78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C9AC92-F45E-4964-99BD-9CDC6D4EE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9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89B94A4-CF3D-4EB9-9F1B-544FB386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5374FF-DE21-49D0-A7A2-32600096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dirty="0">
                <a:solidFill>
                  <a:srgbClr val="FFFFFF"/>
                </a:solidFill>
              </a:rPr>
              <a:t>天能</a:t>
            </a:r>
            <a:endParaRPr kumimoji="1" lang="ja-JP" altLang="en-US" sz="9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5A67C3-9921-4B7E-9D94-49309960F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kumimoji="1" lang="ja-JP" altLang="en-US" sz="3200" dirty="0">
                <a:solidFill>
                  <a:srgbClr val="FFFFFF"/>
                </a:solidFill>
              </a:rPr>
              <a:t>企画者　伊興良</a:t>
            </a:r>
            <a:endParaRPr kumimoji="1" lang="en-US" altLang="ja-JP" sz="3200" dirty="0">
              <a:solidFill>
                <a:srgbClr val="FFFFFF"/>
              </a:solidFill>
            </a:endParaRPr>
          </a:p>
          <a:p>
            <a:pPr algn="ctr"/>
            <a:r>
              <a:rPr lang="ja-JP" altLang="en-US" sz="3200" dirty="0">
                <a:solidFill>
                  <a:srgbClr val="FFFFFF"/>
                </a:solidFill>
              </a:rPr>
              <a:t>ジャンル　ファーストパーソン</a:t>
            </a:r>
            <a:r>
              <a:rPr lang="ja-JP" alt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パルクールアクションゲーム</a:t>
            </a:r>
            <a:endParaRPr lang="en-US" altLang="ja-JP" sz="32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ターゲット　アクションゲーム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が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好き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な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ひと</a:t>
            </a:r>
            <a:endParaRPr kumimoji="1" lang="en-US" altLang="ja-JP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想定ハード　</a:t>
            </a:r>
            <a:r>
              <a:rPr kumimoji="1"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PC/Xbox One/Xbox Series X/PS4/PS5</a:t>
            </a:r>
          </a:p>
          <a:p>
            <a:pPr algn="ctr"/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プレーヤー人数　</a:t>
            </a:r>
            <a:r>
              <a:rPr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1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人</a:t>
            </a:r>
            <a:endParaRPr kumimoji="1" lang="ja-JP" altLang="en-US" sz="3200" dirty="0">
              <a:solidFill>
                <a:srgbClr val="FFFFFF"/>
              </a:solidFill>
            </a:endParaRPr>
          </a:p>
          <a:p>
            <a:pPr algn="ctr"/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918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7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図 6" descr="夜の橋&#10;&#10;中程度の精度で自動的に生成された説明">
            <a:extLst>
              <a:ext uri="{FF2B5EF4-FFF2-40B4-BE49-F238E27FC236}">
                <a16:creationId xmlns:a16="http://schemas.microsoft.com/office/drawing/2014/main" id="{84E3CB7E-42C8-4640-ACBD-772599679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A472FF-BC1D-4D93-99DC-EA55AF5930A4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ご静聴ありがとうございました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BDFFC9-C857-42A8-ACA3-0A89F335244E}"/>
              </a:ext>
            </a:extLst>
          </p:cNvPr>
          <p:cNvSpPr txBox="1"/>
          <p:nvPr/>
        </p:nvSpPr>
        <p:spPr>
          <a:xfrm>
            <a:off x="1193935" y="5667469"/>
            <a:ext cx="9801082" cy="7977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1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もしよろしければ開発中のデモ動画がありますので、見ていただければ幸いです。</a:t>
            </a:r>
            <a:endParaRPr lang="ja-JP" alt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607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 descr="夜の橋&#10;&#10;中程度の精度で自動的に生成された説明">
            <a:extLst>
              <a:ext uri="{FF2B5EF4-FFF2-40B4-BE49-F238E27FC236}">
                <a16:creationId xmlns:a16="http://schemas.microsoft.com/office/drawing/2014/main" id="{F9BC8833-3494-485F-8E4F-E4C31608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545C6D92-8734-4A88-AAB8-9B26B5D04541}"/>
              </a:ext>
            </a:extLst>
          </p:cNvPr>
          <p:cNvSpPr txBox="1">
            <a:spLocks/>
          </p:cNvSpPr>
          <p:nvPr/>
        </p:nvSpPr>
        <p:spPr>
          <a:xfrm>
            <a:off x="838200" y="105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ストーリー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9D26D75-5433-41FE-AD73-BCB5029A2D70}"/>
              </a:ext>
            </a:extLst>
          </p:cNvPr>
          <p:cNvSpPr txBox="1">
            <a:spLocks/>
          </p:cNvSpPr>
          <p:nvPr/>
        </p:nvSpPr>
        <p:spPr>
          <a:xfrm>
            <a:off x="444697" y="1242991"/>
            <a:ext cx="5057191" cy="541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900" dirty="0">
                <a:solidFill>
                  <a:srgbClr val="FFFFFF"/>
                </a:solidFill>
              </a:rPr>
              <a:t>　　</a:t>
            </a:r>
            <a:r>
              <a:rPr lang="ja-JP" altLang="en-US" sz="1400" dirty="0">
                <a:solidFill>
                  <a:srgbClr val="FFFFFF"/>
                </a:solidFill>
              </a:rPr>
              <a:t>世間に隔絶した東方の国ーー「</a:t>
            </a:r>
            <a:r>
              <a:rPr lang="ja-JP" altLang="en-US" sz="1400" dirty="0">
                <a:solidFill>
                  <a:schemeClr val="accent2"/>
                </a:solidFill>
              </a:rPr>
              <a:t>華</a:t>
            </a:r>
            <a:r>
              <a:rPr lang="ja-JP" altLang="en-US" sz="1400" dirty="0">
                <a:solidFill>
                  <a:srgbClr val="FFFFFF"/>
                </a:solidFill>
              </a:rPr>
              <a:t>」（はなのち）は数百年の発展し、能源不足の状況になるため、ついに新たな能源「</a:t>
            </a:r>
            <a:r>
              <a:rPr lang="ja-JP" altLang="en-US" sz="1400" dirty="0">
                <a:solidFill>
                  <a:schemeClr val="accent2"/>
                </a:solidFill>
              </a:rPr>
              <a:t>能気（のうき）</a:t>
            </a:r>
            <a:r>
              <a:rPr lang="ja-JP" altLang="en-US" sz="1400" dirty="0">
                <a:solidFill>
                  <a:srgbClr val="FFFFFF"/>
                </a:solidFill>
              </a:rPr>
              <a:t>」を発見された。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 はエネルギーとしている一方、更に想像しているものを実現するという不思議な力を持っている 。（筆を想像してー「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</a:t>
            </a:r>
            <a:r>
              <a:rPr lang="ja-JP" altLang="en-US" sz="1400" dirty="0"/>
              <a:t>で</a:t>
            </a:r>
            <a:r>
              <a:rPr lang="ja-JP" altLang="en-US" sz="1400" dirty="0">
                <a:solidFill>
                  <a:srgbClr val="FFFFFF"/>
                </a:solidFill>
              </a:rPr>
              <a:t>筆を作る。）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        それに出られた新職種ーー都市の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>
                <a:solidFill>
                  <a:srgbClr val="FFFFFF"/>
                </a:solidFill>
              </a:rPr>
              <a:t>に</a:t>
            </a:r>
            <a:r>
              <a:rPr lang="ja-JP" altLang="en-US" sz="1400" dirty="0">
                <a:solidFill>
                  <a:schemeClr val="accent2"/>
                </a:solidFill>
              </a:rPr>
              <a:t>貴族</a:t>
            </a:r>
            <a:r>
              <a:rPr lang="ja-JP" altLang="en-US" sz="1400" dirty="0">
                <a:solidFill>
                  <a:srgbClr val="FFFFFF"/>
                </a:solidFill>
              </a:rPr>
              <a:t>たちに「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」を</a:t>
            </a:r>
            <a:r>
              <a:rPr lang="ja-JP" altLang="en-US" sz="1400" dirty="0">
                <a:solidFill>
                  <a:schemeClr val="accent2"/>
                </a:solidFill>
              </a:rPr>
              <a:t>配達</a:t>
            </a:r>
            <a:r>
              <a:rPr lang="ja-JP" altLang="en-US" sz="1400" dirty="0">
                <a:solidFill>
                  <a:srgbClr val="FFFFFF"/>
                </a:solidFill>
              </a:rPr>
              <a:t>する「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」が誕生された。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 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」が、ビルの間に高効率に移動するため、必要な技術ーー</a:t>
            </a:r>
            <a:r>
              <a:rPr lang="ja-JP" altLang="en-US" sz="1400" dirty="0">
                <a:solidFill>
                  <a:schemeClr val="accent2"/>
                </a:solidFill>
              </a:rPr>
              <a:t>パルクール</a:t>
            </a:r>
            <a:r>
              <a:rPr lang="ja-JP" altLang="en-US" sz="1400" dirty="0">
                <a:solidFill>
                  <a:srgbClr val="FFFFFF"/>
                </a:solidFill>
              </a:rPr>
              <a:t>がある。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しかし実は「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」が伝説の生き物ーー「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」が蘇るとき分泌されるものなので、</a:t>
            </a:r>
            <a:r>
              <a:rPr lang="ja-JP" altLang="en-US" sz="1400" dirty="0">
                <a:solidFill>
                  <a:schemeClr val="accent2"/>
                </a:solidFill>
              </a:rPr>
              <a:t>下界</a:t>
            </a:r>
            <a:r>
              <a:rPr lang="ja-JP" altLang="en-US" sz="1400" dirty="0">
                <a:solidFill>
                  <a:srgbClr val="FFFFFF"/>
                </a:solidFill>
              </a:rPr>
              <a:t>から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/>
              <a:t>に辿り着いて考えせず</a:t>
            </a:r>
            <a:r>
              <a:rPr lang="ja-JP" altLang="en-US" sz="1400" dirty="0">
                <a:solidFill>
                  <a:srgbClr val="FFFFFF"/>
                </a:solidFill>
              </a:rPr>
              <a:t>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」を求めている貧民たちが化け物になってしまった。そして「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」が蘇るほど、 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」がもっと活躍化になると、ついある日に都市で大混乱「</a:t>
            </a:r>
            <a:r>
              <a:rPr lang="zh-CN" altLang="en-US" sz="1400" dirty="0">
                <a:solidFill>
                  <a:schemeClr val="accent2"/>
                </a:solidFill>
              </a:rPr>
              <a:t>逐日</a:t>
            </a:r>
            <a:r>
              <a:rPr lang="ja-JP" altLang="en-US" sz="1400" dirty="0">
                <a:solidFill>
                  <a:srgbClr val="FFFFFF"/>
                </a:solidFill>
              </a:rPr>
              <a:t>」が現れた。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主人公が、大勢の「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」たちの一つとなり、「</a:t>
            </a:r>
            <a:r>
              <a:rPr lang="zh-CN" altLang="en-US" sz="1400" dirty="0">
                <a:solidFill>
                  <a:schemeClr val="accent2"/>
                </a:solidFill>
              </a:rPr>
              <a:t>逐日</a:t>
            </a:r>
            <a:r>
              <a:rPr lang="ja-JP" altLang="en-US" sz="1400" dirty="0">
                <a:solidFill>
                  <a:srgbClr val="FFFFFF"/>
                </a:solidFill>
              </a:rPr>
              <a:t>」の日の前に、突然大規模の荷物に配達され、 古い恐怖に巻き込まれた。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プレイヤーが町の中にパルクールして化け物を排除し、人々の生活を守っている。</a:t>
            </a:r>
          </a:p>
        </p:txBody>
      </p:sp>
      <p:pic>
        <p:nvPicPr>
          <p:cNvPr id="12" name="図 11" descr="動物, ミミズ, 甲殻類 が含まれている画像&#10;&#10;自動的に生成された説明">
            <a:extLst>
              <a:ext uri="{FF2B5EF4-FFF2-40B4-BE49-F238E27FC236}">
                <a16:creationId xmlns:a16="http://schemas.microsoft.com/office/drawing/2014/main" id="{0B10C91F-B07B-4BAB-9E16-6EA5AEA6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1514108"/>
            <a:ext cx="2208245" cy="154139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BF154F-4FDF-4831-A5BE-C82B748A875B}"/>
              </a:ext>
            </a:extLst>
          </p:cNvPr>
          <p:cNvSpPr txBox="1"/>
          <p:nvPr/>
        </p:nvSpPr>
        <p:spPr>
          <a:xfrm>
            <a:off x="6836232" y="3276443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能気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007F7FF-465F-4D2D-9D25-3CB2DAE9D408}"/>
              </a:ext>
            </a:extLst>
          </p:cNvPr>
          <p:cNvSpPr txBox="1"/>
          <p:nvPr/>
        </p:nvSpPr>
        <p:spPr>
          <a:xfrm>
            <a:off x="9005947" y="3244334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天能使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716F04-B3DB-40A6-B67F-3A6C1017FF96}"/>
              </a:ext>
            </a:extLst>
          </p:cNvPr>
          <p:cNvSpPr txBox="1"/>
          <p:nvPr/>
        </p:nvSpPr>
        <p:spPr>
          <a:xfrm>
            <a:off x="6797702" y="5930509"/>
            <a:ext cx="1744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2"/>
                </a:solidFill>
              </a:rPr>
              <a:t>荷物ケース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A0683E-2EF7-4473-BCF3-4D1EB654ECCD}"/>
              </a:ext>
            </a:extLst>
          </p:cNvPr>
          <p:cNvSpPr txBox="1"/>
          <p:nvPr/>
        </p:nvSpPr>
        <p:spPr>
          <a:xfrm>
            <a:off x="8984879" y="5899731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化け物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pic>
        <p:nvPicPr>
          <p:cNvPr id="29" name="図 28" descr="男, 乗る, 空気, 再生 が含まれている画像&#10;&#10;自動的に生成された説明">
            <a:extLst>
              <a:ext uri="{FF2B5EF4-FFF2-40B4-BE49-F238E27FC236}">
                <a16:creationId xmlns:a16="http://schemas.microsoft.com/office/drawing/2014/main" id="{AE76DD16-EB42-4F3E-9CF3-DB8E5945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1514177"/>
            <a:ext cx="2208146" cy="1541330"/>
          </a:xfrm>
          <a:prstGeom prst="rect">
            <a:avLst/>
          </a:prstGeom>
        </p:spPr>
      </p:pic>
      <p:pic>
        <p:nvPicPr>
          <p:cNvPr id="31" name="図 30" descr="エンジン, 空気, ストリート, 丘 が含まれている画像&#10;&#10;自動的に生成された説明">
            <a:extLst>
              <a:ext uri="{FF2B5EF4-FFF2-40B4-BE49-F238E27FC236}">
                <a16:creationId xmlns:a16="http://schemas.microsoft.com/office/drawing/2014/main" id="{5FD58392-2117-4B6A-97A3-BD78B6A1C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4222725"/>
            <a:ext cx="2208146" cy="1541330"/>
          </a:xfrm>
          <a:prstGeom prst="rect">
            <a:avLst/>
          </a:prstGeom>
        </p:spPr>
      </p:pic>
      <p:pic>
        <p:nvPicPr>
          <p:cNvPr id="33" name="図 32" descr="イーグル, 男, 空気, スキー が含まれている画像&#10;&#10;自動的に生成された説明">
            <a:extLst>
              <a:ext uri="{FF2B5EF4-FFF2-40B4-BE49-F238E27FC236}">
                <a16:creationId xmlns:a16="http://schemas.microsoft.com/office/drawing/2014/main" id="{CE9C1745-F1D6-4117-9B3D-E98791589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4222725"/>
            <a:ext cx="2208146" cy="1541330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81571BD-686B-488F-B83E-939886DBC087}"/>
              </a:ext>
            </a:extLst>
          </p:cNvPr>
          <p:cNvSpPr/>
          <p:nvPr/>
        </p:nvSpPr>
        <p:spPr>
          <a:xfrm>
            <a:off x="316871" y="995881"/>
            <a:ext cx="5185017" cy="548640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70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856674F-1A88-4075-8501-DEBA7D24E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8DD4B23-CA90-4C47-A6BF-062C42A131D8}"/>
              </a:ext>
            </a:extLst>
          </p:cNvPr>
          <p:cNvSpPr txBox="1">
            <a:spLocks/>
          </p:cNvSpPr>
          <p:nvPr/>
        </p:nvSpPr>
        <p:spPr>
          <a:xfrm>
            <a:off x="838200" y="177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コンセプト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158195-8C9C-4A92-86E3-88B27EC64B3F}"/>
              </a:ext>
            </a:extLst>
          </p:cNvPr>
          <p:cNvSpPr txBox="1"/>
          <p:nvPr/>
        </p:nvSpPr>
        <p:spPr>
          <a:xfrm>
            <a:off x="189779" y="1372784"/>
            <a:ext cx="118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パルクールで</a:t>
            </a:r>
            <a:r>
              <a:rPr lang="ja-JP" altLang="en-US" sz="1800" dirty="0">
                <a:solidFill>
                  <a:srgbClr val="FFFFFF"/>
                </a:solidFill>
              </a:rPr>
              <a:t>化け物</a:t>
            </a:r>
            <a:r>
              <a:rPr lang="ja-JP" altLang="en-US" dirty="0"/>
              <a:t>を狩りながら配達に務める。</a:t>
            </a:r>
            <a:endParaRPr lang="en-US" altLang="ja-JP" dirty="0"/>
          </a:p>
        </p:txBody>
      </p:sp>
      <p:pic>
        <p:nvPicPr>
          <p:cNvPr id="35" name="図 34" descr="建物, 窓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D1CAD222-3601-45FE-B322-86D7F603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1" y="1846579"/>
            <a:ext cx="3845815" cy="2684456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167D6E1-25A5-456E-8A77-9119C22D6985}"/>
              </a:ext>
            </a:extLst>
          </p:cNvPr>
          <p:cNvSpPr txBox="1"/>
          <p:nvPr/>
        </p:nvSpPr>
        <p:spPr>
          <a:xfrm>
            <a:off x="3048740" y="561689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世界を自由に探索して、謎を解明しよう。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BBE75AA-A610-4AA4-8E7B-DC2AAAF83694}"/>
              </a:ext>
            </a:extLst>
          </p:cNvPr>
          <p:cNvSpPr txBox="1"/>
          <p:nvPr/>
        </p:nvSpPr>
        <p:spPr>
          <a:xfrm>
            <a:off x="375302" y="4665223"/>
            <a:ext cx="373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敵を退治する。</a:t>
            </a:r>
            <a:endParaRPr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0E00E87-1B3D-40F5-B774-4CEBB5AA9845}"/>
              </a:ext>
            </a:extLst>
          </p:cNvPr>
          <p:cNvSpPr txBox="1"/>
          <p:nvPr/>
        </p:nvSpPr>
        <p:spPr>
          <a:xfrm>
            <a:off x="8023249" y="4701389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都市の上でパルクール。</a:t>
            </a:r>
            <a:endParaRPr lang="en-US" altLang="ja-JP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AF2032D-5FCA-44BD-97ED-D5D393CCF8B2}"/>
              </a:ext>
            </a:extLst>
          </p:cNvPr>
          <p:cNvSpPr txBox="1"/>
          <p:nvPr/>
        </p:nvSpPr>
        <p:spPr>
          <a:xfrm>
            <a:off x="4177434" y="4692126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荷物を配達。</a:t>
            </a:r>
            <a:endParaRPr lang="en-US" altLang="ja-JP" dirty="0"/>
          </a:p>
        </p:txBody>
      </p:sp>
      <p:pic>
        <p:nvPicPr>
          <p:cNvPr id="4" name="図 3" descr="写真, 男, 傘, 持つ が含まれている画像&#10;&#10;自動的に生成された説明">
            <a:extLst>
              <a:ext uri="{FF2B5EF4-FFF2-40B4-BE49-F238E27FC236}">
                <a16:creationId xmlns:a16="http://schemas.microsoft.com/office/drawing/2014/main" id="{3AB39EC1-41F6-458D-89D1-A998EB1D7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12" y="1842515"/>
            <a:ext cx="3845815" cy="2684455"/>
          </a:xfrm>
          <a:prstGeom prst="rect">
            <a:avLst/>
          </a:prstGeom>
        </p:spPr>
      </p:pic>
      <p:pic>
        <p:nvPicPr>
          <p:cNvPr id="7" name="図 6" descr="建物, 写真, 鳥, 吊るす が含まれている画像&#10;&#10;自動的に生成された説明">
            <a:extLst>
              <a:ext uri="{FF2B5EF4-FFF2-40B4-BE49-F238E27FC236}">
                <a16:creationId xmlns:a16="http://schemas.microsoft.com/office/drawing/2014/main" id="{E3EC98FE-8A46-4934-B376-27421D843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" y="1842515"/>
            <a:ext cx="3827965" cy="2671996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E87902A-D300-4E93-8E83-78F765B41BB8}"/>
              </a:ext>
            </a:extLst>
          </p:cNvPr>
          <p:cNvSpPr/>
          <p:nvPr/>
        </p:nvSpPr>
        <p:spPr>
          <a:xfrm>
            <a:off x="905347" y="4661158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D3DD28B-51B6-4FCA-9ED7-B4E4A10B2B68}"/>
              </a:ext>
            </a:extLst>
          </p:cNvPr>
          <p:cNvSpPr/>
          <p:nvPr/>
        </p:nvSpPr>
        <p:spPr>
          <a:xfrm>
            <a:off x="4795216" y="4680852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05BF977F-3269-4E2B-ACDB-731361C2173E}"/>
              </a:ext>
            </a:extLst>
          </p:cNvPr>
          <p:cNvSpPr/>
          <p:nvPr/>
        </p:nvSpPr>
        <p:spPr>
          <a:xfrm>
            <a:off x="8492150" y="4692126"/>
            <a:ext cx="2697933" cy="369332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8BCFDA9-81D6-4FB5-9313-9AAE48E3E60B}"/>
              </a:ext>
            </a:extLst>
          </p:cNvPr>
          <p:cNvSpPr/>
          <p:nvPr/>
        </p:nvSpPr>
        <p:spPr>
          <a:xfrm>
            <a:off x="2690822" y="1295121"/>
            <a:ext cx="6516552" cy="45775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1BBB5D-9A24-47FD-8487-24FD4A546C77}"/>
              </a:ext>
            </a:extLst>
          </p:cNvPr>
          <p:cNvSpPr/>
          <p:nvPr/>
        </p:nvSpPr>
        <p:spPr>
          <a:xfrm>
            <a:off x="3467477" y="5485216"/>
            <a:ext cx="5251010" cy="61682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81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79" name="図 78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65B67ED9-C643-430A-9363-EFC9E485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 r="1" b="4796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7AB3175-ADB8-4946-8ED2-0A52DB6E1F28}"/>
              </a:ext>
            </a:extLst>
          </p:cNvPr>
          <p:cNvSpPr txBox="1"/>
          <p:nvPr/>
        </p:nvSpPr>
        <p:spPr>
          <a:xfrm>
            <a:off x="1191965" y="552808"/>
            <a:ext cx="9801854" cy="1938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ゲーム内容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27BFE7D-9101-479E-9E6E-E05C5F7CD00A}"/>
              </a:ext>
            </a:extLst>
          </p:cNvPr>
          <p:cNvSpPr txBox="1"/>
          <p:nvPr/>
        </p:nvSpPr>
        <p:spPr>
          <a:xfrm>
            <a:off x="1191965" y="2670772"/>
            <a:ext cx="9801854" cy="3168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パルクール篇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　壁や地形を活かして飛び移る・飛び降りる・回転して受け身をとるといった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ダイナミックな動作も繰り返し行い（走る・跳ぶ・登る）、場所に移動する。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FFFF"/>
                </a:solidFill>
              </a:rPr>
              <a:t>配達篇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rgbClr val="FFFFFF"/>
                </a:solidFill>
              </a:rPr>
              <a:t>　　色んな要素を考え、配達路線図を企画する。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バトル篇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</a:rPr>
              <a:t> </a:t>
            </a:r>
            <a:r>
              <a:rPr lang="ja-JP" altLang="en-US" sz="2000" dirty="0">
                <a:solidFill>
                  <a:srgbClr val="FFFFFF"/>
                </a:solidFill>
              </a:rPr>
              <a:t>「</a:t>
            </a:r>
            <a:r>
              <a:rPr lang="ja-JP" altLang="en-US" sz="2000" dirty="0">
                <a:solidFill>
                  <a:schemeClr val="accent2"/>
                </a:solidFill>
              </a:rPr>
              <a:t>能気</a:t>
            </a:r>
            <a:r>
              <a:rPr lang="ja-JP" altLang="en-US" sz="2000" dirty="0">
                <a:solidFill>
                  <a:srgbClr val="FFFFFF"/>
                </a:solidFill>
              </a:rPr>
              <a:t>」の力で武器や技などのバトル要素に楽しめる。</a:t>
            </a:r>
            <a:endParaRPr lang="en-US" altLang="ja-JP" sz="2000" dirty="0">
              <a:solidFill>
                <a:srgbClr val="FFFFFF"/>
              </a:solidFill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A25933F-0E8B-4C4C-B0D4-6E7910A04802}"/>
              </a:ext>
            </a:extLst>
          </p:cNvPr>
          <p:cNvSpPr/>
          <p:nvPr/>
        </p:nvSpPr>
        <p:spPr>
          <a:xfrm>
            <a:off x="1819747" y="2670772"/>
            <a:ext cx="8863342" cy="13399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E9E1B67-2CEE-4674-8FD6-DCCA65AE3201}"/>
              </a:ext>
            </a:extLst>
          </p:cNvPr>
          <p:cNvSpPr/>
          <p:nvPr/>
        </p:nvSpPr>
        <p:spPr>
          <a:xfrm>
            <a:off x="1817381" y="4074059"/>
            <a:ext cx="8863342" cy="84197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A1392F1-A78A-41BB-B960-483FFC308D5E}"/>
              </a:ext>
            </a:extLst>
          </p:cNvPr>
          <p:cNvSpPr/>
          <p:nvPr/>
        </p:nvSpPr>
        <p:spPr>
          <a:xfrm>
            <a:off x="1817381" y="4979407"/>
            <a:ext cx="8863342" cy="86008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66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1424517C-908D-41F8-BCF9-B8B950D7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69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FEAE1ACC-5DFE-4705-A443-03D333D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06837"/>
            <a:ext cx="2132695" cy="1198484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2B043E6A-5F1D-4C12-B657-0BCBE8D6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960" y="206838"/>
            <a:ext cx="2132695" cy="1198484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DEB56DA3-6866-4040-9BC6-FCA6BD289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4616" y="214271"/>
            <a:ext cx="2132695" cy="1198484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2860CEFB-DA7D-4ED3-B4BF-A85DF0E73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1052" y="1619557"/>
            <a:ext cx="2132695" cy="1198484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EEF6DF66-FBC0-4E7E-8A99-CACB00EE2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747" y="1625639"/>
            <a:ext cx="2132695" cy="1198484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7C4239F5-48B7-4A59-A4F5-82ED966D7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832311"/>
            <a:ext cx="2132693" cy="1198484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3322FB89-6397-4813-9362-2729F4C90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450" y="2826125"/>
            <a:ext cx="2145621" cy="1205748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83CF9C7-59E4-4953-BC88-0734ED15D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2817999"/>
            <a:ext cx="2145621" cy="1205748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A175E64C-778C-46A6-B6BD-14BA95921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87" y="5442114"/>
            <a:ext cx="2132693" cy="1198484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72257F06-5498-4EE8-8903-AAAD5AF96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8302" y="5442114"/>
            <a:ext cx="2119769" cy="119122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EA221BBC-5556-461F-B2EC-B2CC12881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5442114"/>
            <a:ext cx="2145621" cy="1205748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865BB0F0-0754-4840-AB39-8633009D1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931" y="4016998"/>
            <a:ext cx="2132693" cy="1198484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1E964138-9B74-4896-A2ED-0A0D7DC47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475" y="4021061"/>
            <a:ext cx="2118233" cy="1190357"/>
          </a:xfrm>
          <a:prstGeom prst="rect">
            <a:avLst/>
          </a:prstGeom>
        </p:spPr>
      </p:pic>
      <p:pic>
        <p:nvPicPr>
          <p:cNvPr id="7" name="図 6" descr="花の絵&#10;&#10;中程度の精度で自動的に生成された説明">
            <a:extLst>
              <a:ext uri="{FF2B5EF4-FFF2-40B4-BE49-F238E27FC236}">
                <a16:creationId xmlns:a16="http://schemas.microsoft.com/office/drawing/2014/main" id="{928D373A-0C03-49A4-A61B-6ABBC59B24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61" y="1842268"/>
            <a:ext cx="3564071" cy="31250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A6CF4-AA3E-4181-8DA0-AD69D6F52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20" y="2573178"/>
            <a:ext cx="594012" cy="6069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285697-714E-40AB-970E-CE6C9FD2A1A8}"/>
              </a:ext>
            </a:extLst>
          </p:cNvPr>
          <p:cNvSpPr txBox="1"/>
          <p:nvPr/>
        </p:nvSpPr>
        <p:spPr>
          <a:xfrm>
            <a:off x="10306145" y="412550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越える</a:t>
            </a:r>
            <a:r>
              <a:rPr kumimoji="1" lang="ja-JP" altLang="en-US" sz="20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5EE6A8F-0E15-4CB8-9C5C-8D3B72E190CF}"/>
              </a:ext>
            </a:extLst>
          </p:cNvPr>
          <p:cNvSpPr txBox="1"/>
          <p:nvPr/>
        </p:nvSpPr>
        <p:spPr>
          <a:xfrm>
            <a:off x="1144478" y="8205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跳ぶ。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5B301A2-8100-405F-849C-D706471F2725}"/>
              </a:ext>
            </a:extLst>
          </p:cNvPr>
          <p:cNvSpPr txBox="1"/>
          <p:nvPr/>
        </p:nvSpPr>
        <p:spPr>
          <a:xfrm>
            <a:off x="532248" y="28944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ロール。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FF54C6A-D186-4779-813C-9A6B5D38BDB6}"/>
              </a:ext>
            </a:extLst>
          </p:cNvPr>
          <p:cNvSpPr txBox="1"/>
          <p:nvPr/>
        </p:nvSpPr>
        <p:spPr>
          <a:xfrm>
            <a:off x="7852909" y="23169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スライディング。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9BEFE595-5ABD-4296-856F-B26AD766DE30}"/>
              </a:ext>
            </a:extLst>
          </p:cNvPr>
          <p:cNvSpPr txBox="1"/>
          <p:nvPr/>
        </p:nvSpPr>
        <p:spPr>
          <a:xfrm>
            <a:off x="2664716" y="5990967"/>
            <a:ext cx="143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登る。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5FA4C84-4FDF-4C87-8489-9451CA81CBC5}"/>
              </a:ext>
            </a:extLst>
          </p:cNvPr>
          <p:cNvSpPr txBox="1"/>
          <p:nvPr/>
        </p:nvSpPr>
        <p:spPr>
          <a:xfrm>
            <a:off x="83362" y="1795700"/>
            <a:ext cx="609452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</a:rPr>
              <a:t>パルクール篇</a:t>
            </a:r>
            <a:endParaRPr kumimoji="1" lang="en-US" altLang="ja-JP" sz="4400" dirty="0">
              <a:solidFill>
                <a:srgbClr val="FFFFFF"/>
              </a:solidFill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A7C1144-1373-484F-B2F1-DA5F409AFA6B}"/>
              </a:ext>
            </a:extLst>
          </p:cNvPr>
          <p:cNvSpPr txBox="1"/>
          <p:nvPr/>
        </p:nvSpPr>
        <p:spPr>
          <a:xfrm>
            <a:off x="262286" y="4505622"/>
            <a:ext cx="6362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/>
              <a:t>簡単なキー操作で華麗なアクションができる。</a:t>
            </a:r>
            <a:endParaRPr kumimoji="1" lang="en-US" altLang="ja-JP" sz="2400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C48CFE1F-364F-47FC-A1B7-E532A50038B5}"/>
              </a:ext>
            </a:extLst>
          </p:cNvPr>
          <p:cNvSpPr txBox="1"/>
          <p:nvPr/>
        </p:nvSpPr>
        <p:spPr>
          <a:xfrm>
            <a:off x="5812521" y="645501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自己視点アクションゲーム</a:t>
            </a:r>
            <a:r>
              <a:rPr lang="en-US" altLang="ja-JP" sz="2400" dirty="0"/>
              <a:t>(FPS)</a:t>
            </a:r>
            <a:endParaRPr lang="ja-JP" altLang="en-US" sz="2400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EF83C15-D9A7-47DC-B5F7-1A67384DD2B5}"/>
              </a:ext>
            </a:extLst>
          </p:cNvPr>
          <p:cNvSpPr txBox="1"/>
          <p:nvPr/>
        </p:nvSpPr>
        <p:spPr>
          <a:xfrm>
            <a:off x="6345301" y="5754506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世界を自由自在に走る。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00298AE-269A-4939-A72A-CF6D980540D8}"/>
              </a:ext>
            </a:extLst>
          </p:cNvPr>
          <p:cNvSpPr txBox="1"/>
          <p:nvPr/>
        </p:nvSpPr>
        <p:spPr>
          <a:xfrm>
            <a:off x="6240886" y="3246909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目の前の全てを超える。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B467674-2DF8-4DC0-8889-55945EE29485}"/>
              </a:ext>
            </a:extLst>
          </p:cNvPr>
          <p:cNvSpPr/>
          <p:nvPr/>
        </p:nvSpPr>
        <p:spPr>
          <a:xfrm>
            <a:off x="6871580" y="443620"/>
            <a:ext cx="4970353" cy="81387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FAEC75F-05A5-4A9F-803E-42F531C376CB}"/>
              </a:ext>
            </a:extLst>
          </p:cNvPr>
          <p:cNvSpPr/>
          <p:nvPr/>
        </p:nvSpPr>
        <p:spPr>
          <a:xfrm>
            <a:off x="7846620" y="3126465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C48AC72-C7E5-4CBF-84FA-95550F8388C1}"/>
              </a:ext>
            </a:extLst>
          </p:cNvPr>
          <p:cNvSpPr/>
          <p:nvPr/>
        </p:nvSpPr>
        <p:spPr>
          <a:xfrm>
            <a:off x="174787" y="4418091"/>
            <a:ext cx="6362524" cy="66964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F10AAF81-84BD-475D-8CEE-34FD135905E1}"/>
              </a:ext>
            </a:extLst>
          </p:cNvPr>
          <p:cNvSpPr/>
          <p:nvPr/>
        </p:nvSpPr>
        <p:spPr>
          <a:xfrm>
            <a:off x="7846620" y="5641752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86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12EBF51-64BC-42EE-B850-5E89FA560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3" r="-1" b="39875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A3904A6-ECA6-49DF-BFE1-2FA871016122}"/>
              </a:ext>
            </a:extLst>
          </p:cNvPr>
          <p:cNvSpPr/>
          <p:nvPr/>
        </p:nvSpPr>
        <p:spPr>
          <a:xfrm>
            <a:off x="318041" y="165371"/>
            <a:ext cx="7326318" cy="126273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8E58520-8680-4BD6-9B62-2F385E715FD7}"/>
              </a:ext>
            </a:extLst>
          </p:cNvPr>
          <p:cNvSpPr txBox="1"/>
          <p:nvPr/>
        </p:nvSpPr>
        <p:spPr>
          <a:xfrm>
            <a:off x="476443" y="5965838"/>
            <a:ext cx="4620584" cy="63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配達篇</a:t>
            </a:r>
            <a:endParaRPr kumimoji="1" lang="en-US" altLang="ja-JP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図 26" descr="暗い部屋に立っている男性&#10;&#10;自動的に生成された説明">
            <a:extLst>
              <a:ext uri="{FF2B5EF4-FFF2-40B4-BE49-F238E27FC236}">
                <a16:creationId xmlns:a16="http://schemas.microsoft.com/office/drawing/2014/main" id="{30D9A5BC-884E-4E3C-9E1B-8E720EAB0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r="1" b="16359"/>
          <a:stretch/>
        </p:blipFill>
        <p:spPr>
          <a:xfrm>
            <a:off x="5856058" y="4906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200877-920F-4C89-8291-1614DAA6A3AF}"/>
              </a:ext>
            </a:extLst>
          </p:cNvPr>
          <p:cNvSpPr txBox="1"/>
          <p:nvPr/>
        </p:nvSpPr>
        <p:spPr>
          <a:xfrm>
            <a:off x="699715" y="5635366"/>
            <a:ext cx="7091299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ja-JP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3E184B3-FA21-4487-93A4-C2C572FAACAF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ja-JP" altLang="en-US" sz="6000" dirty="0">
              <a:solidFill>
                <a:srgbClr val="FFFFFF"/>
              </a:solidFill>
            </a:endParaRPr>
          </a:p>
        </p:txBody>
      </p:sp>
      <p:pic>
        <p:nvPicPr>
          <p:cNvPr id="35" name="図 34" descr="飛行機のエンジン&#10;&#10;低い精度で自動的に生成された説明">
            <a:extLst>
              <a:ext uri="{FF2B5EF4-FFF2-40B4-BE49-F238E27FC236}">
                <a16:creationId xmlns:a16="http://schemas.microsoft.com/office/drawing/2014/main" id="{0A00460F-BBA9-49CA-BA76-66D35EF2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3" y="1728078"/>
            <a:ext cx="5707865" cy="398420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6408B3F-14E9-4827-B229-D427F6335795}"/>
              </a:ext>
            </a:extLst>
          </p:cNvPr>
          <p:cNvSpPr txBox="1"/>
          <p:nvPr/>
        </p:nvSpPr>
        <p:spPr>
          <a:xfrm>
            <a:off x="318041" y="196574"/>
            <a:ext cx="781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赤：</a:t>
            </a:r>
            <a:r>
              <a:rPr kumimoji="1" lang="ja-JP" altLang="en-US" dirty="0">
                <a:solidFill>
                  <a:schemeClr val="bg1"/>
                </a:solidFill>
              </a:rPr>
              <a:t>安全なルートだが、長いから時間がたくさんかかる。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rgbClr val="92D050"/>
                </a:solidFill>
              </a:rPr>
              <a:t>緑：</a:t>
            </a:r>
            <a:r>
              <a:rPr kumimoji="1" lang="ja-JP" altLang="en-US" dirty="0">
                <a:solidFill>
                  <a:schemeClr val="bg1"/>
                </a:solidFill>
              </a:rPr>
              <a:t>障害物がいっぱいあるので、高いパルクールのレベルが必要。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rgbClr val="FFFF00"/>
                </a:solidFill>
              </a:rPr>
              <a:t>黄：</a:t>
            </a:r>
            <a:r>
              <a:rPr lang="ja-JP" altLang="en-US" dirty="0">
                <a:solidFill>
                  <a:schemeClr val="bg1"/>
                </a:solidFill>
              </a:rPr>
              <a:t>一番近いけど、敵が強いかも。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u="sng" dirty="0">
                <a:solidFill>
                  <a:schemeClr val="accent2"/>
                </a:solidFill>
              </a:rPr>
              <a:t>色に対応した路線の敵は、その色の荷物に興味があるかもしれない</a:t>
            </a:r>
            <a:r>
              <a:rPr kumimoji="1" lang="ja-JP" altLang="en-US" dirty="0">
                <a:solidFill>
                  <a:schemeClr val="accent2"/>
                </a:solidFill>
              </a:rPr>
              <a:t>。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1CEEBC2-FD48-4C6A-93D7-AC84E1930D43}"/>
              </a:ext>
            </a:extLst>
          </p:cNvPr>
          <p:cNvSpPr txBox="1"/>
          <p:nvPr/>
        </p:nvSpPr>
        <p:spPr>
          <a:xfrm>
            <a:off x="6826242" y="2017587"/>
            <a:ext cx="923330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状況を判断して自由に路線を選択する。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pic>
        <p:nvPicPr>
          <p:cNvPr id="41" name="図 40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FEF22A8D-6DF5-4C11-9BF4-AFF0D1D0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3" y="173692"/>
            <a:ext cx="876190" cy="1095238"/>
          </a:xfrm>
          <a:prstGeom prst="rect">
            <a:avLst/>
          </a:prstGeom>
        </p:spPr>
      </p:pic>
      <p:pic>
        <p:nvPicPr>
          <p:cNvPr id="46" name="図 45" descr="記号, 雪, 座る, スキー が含まれている画像&#10;&#10;自動的に生成された説明">
            <a:extLst>
              <a:ext uri="{FF2B5EF4-FFF2-40B4-BE49-F238E27FC236}">
                <a16:creationId xmlns:a16="http://schemas.microsoft.com/office/drawing/2014/main" id="{C36D51CA-7587-4185-8FE2-F63BB9C4E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74" y="211787"/>
            <a:ext cx="790476" cy="1057143"/>
          </a:xfrm>
          <a:prstGeom prst="rect">
            <a:avLst/>
          </a:prstGeom>
        </p:spPr>
      </p:pic>
      <p:pic>
        <p:nvPicPr>
          <p:cNvPr id="50" name="図 49" descr="ケーキ, 座る, テーブル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E8F5AFC2-1D5C-4ECB-85BE-F4711B944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79" y="173692"/>
            <a:ext cx="809524" cy="1133333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FF550B-2251-4EE3-A64A-32379F4A87A6}"/>
              </a:ext>
            </a:extLst>
          </p:cNvPr>
          <p:cNvSpPr txBox="1"/>
          <p:nvPr/>
        </p:nvSpPr>
        <p:spPr>
          <a:xfrm>
            <a:off x="8668578" y="1377197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C190DD4-BA8C-46B2-9E81-50239505F690}"/>
              </a:ext>
            </a:extLst>
          </p:cNvPr>
          <p:cNvSpPr txBox="1"/>
          <p:nvPr/>
        </p:nvSpPr>
        <p:spPr>
          <a:xfrm>
            <a:off x="9986376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FF00"/>
                </a:solidFill>
              </a:rPr>
              <a:t>食品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B2696F9-1750-49FA-A352-5049DF25DC6F}"/>
              </a:ext>
            </a:extLst>
          </p:cNvPr>
          <p:cNvSpPr txBox="1"/>
          <p:nvPr/>
        </p:nvSpPr>
        <p:spPr>
          <a:xfrm>
            <a:off x="11311405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00B050"/>
                </a:solidFill>
              </a:rPr>
              <a:t>雑物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89C1287-9356-4124-8D51-B198DAE3EDD7}"/>
              </a:ext>
            </a:extLst>
          </p:cNvPr>
          <p:cNvSpPr txBox="1"/>
          <p:nvPr/>
        </p:nvSpPr>
        <p:spPr>
          <a:xfrm>
            <a:off x="10318452" y="2255695"/>
            <a:ext cx="1292662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accent2"/>
                </a:solidFill>
              </a:rPr>
              <a:t>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FFFF00"/>
                </a:solidFill>
              </a:rPr>
              <a:t>大きさ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00B050"/>
                </a:solidFill>
              </a:rPr>
              <a:t>固さ</a:t>
            </a:r>
            <a:r>
              <a:rPr kumimoji="1" lang="ja-JP" altLang="en-US" sz="2400" dirty="0">
                <a:solidFill>
                  <a:schemeClr val="bg1"/>
                </a:solidFill>
              </a:rPr>
              <a:t>なども配達うまくできるかがかかっている。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FC12B68-DFED-4280-AC27-5420CA150D69}"/>
              </a:ext>
            </a:extLst>
          </p:cNvPr>
          <p:cNvSpPr/>
          <p:nvPr/>
        </p:nvSpPr>
        <p:spPr>
          <a:xfrm>
            <a:off x="10318452" y="2017587"/>
            <a:ext cx="1403873" cy="3718051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D4398B-1964-4B26-A61D-241D2DB4C712}"/>
              </a:ext>
            </a:extLst>
          </p:cNvPr>
          <p:cNvSpPr/>
          <p:nvPr/>
        </p:nvSpPr>
        <p:spPr>
          <a:xfrm>
            <a:off x="6750009" y="1882209"/>
            <a:ext cx="1041005" cy="3615321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8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FAC47B5-62AB-4540-BCAD-6E16F2E6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97ECA1AB-B48F-4FBA-BD8C-B5800FB8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177" y="3605665"/>
            <a:ext cx="2248021" cy="2296209"/>
          </a:xfrm>
          <a:prstGeom prst="rect">
            <a:avLst/>
          </a:prstGeom>
        </p:spPr>
      </p:pic>
      <p:pic>
        <p:nvPicPr>
          <p:cNvPr id="98" name="図 9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92DC1B9-E1D7-43C9-B7EE-EBF7C1F0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20" y="158886"/>
            <a:ext cx="5793928" cy="3255944"/>
          </a:xfrm>
          <a:prstGeom prst="rect">
            <a:avLst/>
          </a:prstGeom>
          <a:ln>
            <a:noFill/>
          </a:ln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35F1200A-16F7-434E-998A-6F5CA1CDC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2" y="170667"/>
            <a:ext cx="3690661" cy="2073997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CD6B3924-D8B8-4203-A6DC-AFDE048AC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79" y="2264100"/>
            <a:ext cx="3690661" cy="2073995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7D5E4726-7F3F-4536-9AAB-36AEDE2E7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47" y="4338094"/>
            <a:ext cx="3674593" cy="2064965"/>
          </a:xfrm>
          <a:prstGeom prst="rect">
            <a:avLst/>
          </a:prstGeom>
        </p:spPr>
      </p:pic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D660ECDE-8703-447B-A651-A09E686A8E07}"/>
              </a:ext>
            </a:extLst>
          </p:cNvPr>
          <p:cNvSpPr/>
          <p:nvPr/>
        </p:nvSpPr>
        <p:spPr>
          <a:xfrm>
            <a:off x="199425" y="1770161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95" name="四角形: 角を丸くする 94">
            <a:extLst>
              <a:ext uri="{FF2B5EF4-FFF2-40B4-BE49-F238E27FC236}">
                <a16:creationId xmlns:a16="http://schemas.microsoft.com/office/drawing/2014/main" id="{E4DA3B64-6F4F-4DD6-A40A-0F87AAE58C63}"/>
              </a:ext>
            </a:extLst>
          </p:cNvPr>
          <p:cNvSpPr/>
          <p:nvPr/>
        </p:nvSpPr>
        <p:spPr>
          <a:xfrm>
            <a:off x="171779" y="3945516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03602A74-8048-48AD-BDC2-62CF76705BBB}"/>
              </a:ext>
            </a:extLst>
          </p:cNvPr>
          <p:cNvSpPr/>
          <p:nvPr/>
        </p:nvSpPr>
        <p:spPr>
          <a:xfrm>
            <a:off x="99560" y="5935645"/>
            <a:ext cx="1487077" cy="53280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E9A3754C-46A8-40E2-9F19-46491A97450C}"/>
              </a:ext>
            </a:extLst>
          </p:cNvPr>
          <p:cNvSpPr/>
          <p:nvPr/>
        </p:nvSpPr>
        <p:spPr>
          <a:xfrm>
            <a:off x="3886073" y="2780294"/>
            <a:ext cx="1688025" cy="56028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773BD56D-2E6B-4E57-9B49-B441135F9BD0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828950" y="2175355"/>
            <a:ext cx="27646" cy="1770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1B714923-258E-4EB0-BD61-84F500182C06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>
            <a:off x="828950" y="4350710"/>
            <a:ext cx="14149" cy="1584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69268FEA-7D02-4C77-8D92-D008B50E13BD}"/>
              </a:ext>
            </a:extLst>
          </p:cNvPr>
          <p:cNvCxnSpPr>
            <a:cxnSpLocks/>
            <a:stCxn id="96" idx="3"/>
            <a:endCxn id="100" idx="1"/>
          </p:cNvCxnSpPr>
          <p:nvPr/>
        </p:nvCxnSpPr>
        <p:spPr>
          <a:xfrm flipV="1">
            <a:off x="1586637" y="3060435"/>
            <a:ext cx="2299436" cy="3141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12C559D-44DA-4667-A839-2C39EC9B3618}"/>
              </a:ext>
            </a:extLst>
          </p:cNvPr>
          <p:cNvSpPr txBox="1"/>
          <p:nvPr/>
        </p:nvSpPr>
        <p:spPr>
          <a:xfrm>
            <a:off x="5875828" y="2604847"/>
            <a:ext cx="319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パルクールで</a:t>
            </a:r>
            <a:r>
              <a:rPr lang="ja-JP" altLang="en-US" sz="2000" dirty="0">
                <a:solidFill>
                  <a:schemeClr val="accent2"/>
                </a:solidFill>
              </a:rPr>
              <a:t>能気ゲージ</a:t>
            </a:r>
            <a:r>
              <a:rPr lang="ja-JP" altLang="en-US" sz="2000" dirty="0"/>
              <a:t>が貯まる。</a:t>
            </a:r>
            <a:endParaRPr kumimoji="1" lang="ja-JP" altLang="en-US" sz="2000" dirty="0"/>
          </a:p>
        </p:txBody>
      </p:sp>
      <p:pic>
        <p:nvPicPr>
          <p:cNvPr id="107" name="図 106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BB6C7A09-6DDB-4290-A78D-82C76F5C6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6508">
            <a:off x="8420101" y="4364887"/>
            <a:ext cx="580952" cy="885714"/>
          </a:xfrm>
          <a:prstGeom prst="rect">
            <a:avLst/>
          </a:prstGeom>
        </p:spPr>
      </p:pic>
      <p:pic>
        <p:nvPicPr>
          <p:cNvPr id="108" name="図 107" descr="チェーン, テーブル, ダニ が含まれている画像&#10;&#10;自動的に生成された説明">
            <a:extLst>
              <a:ext uri="{FF2B5EF4-FFF2-40B4-BE49-F238E27FC236}">
                <a16:creationId xmlns:a16="http://schemas.microsoft.com/office/drawing/2014/main" id="{C736509F-0720-4250-86C2-5372F7904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8683" y="-44772"/>
            <a:ext cx="2362296" cy="2895238"/>
          </a:xfrm>
          <a:prstGeom prst="rect">
            <a:avLst/>
          </a:prstGeom>
        </p:spPr>
      </p:pic>
      <p:pic>
        <p:nvPicPr>
          <p:cNvPr id="109" name="図 108" descr="黒い背景とぼやけた写真&#10;&#10;中程度の精度で自動的に生成された説明">
            <a:extLst>
              <a:ext uri="{FF2B5EF4-FFF2-40B4-BE49-F238E27FC236}">
                <a16:creationId xmlns:a16="http://schemas.microsoft.com/office/drawing/2014/main" id="{476CD98E-508F-4D92-9146-93BED20B4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6033">
            <a:off x="9526065" y="225451"/>
            <a:ext cx="2063605" cy="3241206"/>
          </a:xfrm>
          <a:prstGeom prst="rect">
            <a:avLst/>
          </a:prstGeom>
        </p:spPr>
      </p:pic>
      <p:pic>
        <p:nvPicPr>
          <p:cNvPr id="111" name="図 110" descr="動物, 軟体動物, 花 が含まれている画像&#10;&#10;自動的に生成された説明">
            <a:extLst>
              <a:ext uri="{FF2B5EF4-FFF2-40B4-BE49-F238E27FC236}">
                <a16:creationId xmlns:a16="http://schemas.microsoft.com/office/drawing/2014/main" id="{8687BB05-39EB-4F3B-BF56-D6C905B03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82763" y="3287839"/>
            <a:ext cx="1716094" cy="1082221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B0E599CB-2922-42E6-8AB0-739063913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39983">
            <a:off x="6359167" y="3367359"/>
            <a:ext cx="1177361" cy="2707931"/>
          </a:xfrm>
          <a:prstGeom prst="rect">
            <a:avLst/>
          </a:prstGeom>
        </p:spPr>
      </p:pic>
      <p:pic>
        <p:nvPicPr>
          <p:cNvPr id="99" name="図 98" descr="鳥, 水鳥 が含まれている画像&#10;&#10;自動的に生成された説明">
            <a:extLst>
              <a:ext uri="{FF2B5EF4-FFF2-40B4-BE49-F238E27FC236}">
                <a16:creationId xmlns:a16="http://schemas.microsoft.com/office/drawing/2014/main" id="{A42E606F-9E53-4F3B-93BD-7B3893219B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2951" flipH="1" flipV="1">
            <a:off x="7791643" y="2733508"/>
            <a:ext cx="3972804" cy="2178146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F1906C0C-DAEB-4E5F-B58B-F68F56BCA69F}"/>
              </a:ext>
            </a:extLst>
          </p:cNvPr>
          <p:cNvSpPr txBox="1"/>
          <p:nvPr/>
        </p:nvSpPr>
        <p:spPr>
          <a:xfrm>
            <a:off x="3498575" y="4641759"/>
            <a:ext cx="48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accent2"/>
                </a:solidFill>
              </a:rPr>
              <a:t>能気</a:t>
            </a:r>
            <a:r>
              <a:rPr lang="ja-JP" altLang="en-US" sz="2400" dirty="0"/>
              <a:t>で</a:t>
            </a:r>
            <a:r>
              <a:rPr lang="ja-JP" altLang="en-US" sz="2400" dirty="0">
                <a:solidFill>
                  <a:schemeClr val="accent2"/>
                </a:solidFill>
              </a:rPr>
              <a:t>兵器</a:t>
            </a:r>
            <a:r>
              <a:rPr lang="ja-JP" altLang="en-US" sz="2400" dirty="0"/>
              <a:t>を制作</a:t>
            </a:r>
            <a:r>
              <a:rPr lang="ja-JP" altLang="en-US" sz="2400" dirty="0">
                <a:solidFill>
                  <a:schemeClr val="bg1"/>
                </a:solidFill>
              </a:rPr>
              <a:t>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50AAAD8B-3BD6-423E-A665-1448052160BD}"/>
              </a:ext>
            </a:extLst>
          </p:cNvPr>
          <p:cNvSpPr txBox="1"/>
          <p:nvPr/>
        </p:nvSpPr>
        <p:spPr>
          <a:xfrm>
            <a:off x="4144676" y="5855596"/>
            <a:ext cx="7922038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chemeClr val="accent2"/>
                </a:solidFill>
              </a:rPr>
              <a:t>兵器</a:t>
            </a:r>
            <a:r>
              <a:rPr lang="ja-JP" altLang="en-US" sz="2000" dirty="0"/>
              <a:t>の</a:t>
            </a:r>
            <a:r>
              <a:rPr lang="ja-JP" altLang="en-US" sz="2000" dirty="0">
                <a:solidFill>
                  <a:schemeClr val="accent2"/>
                </a:solidFill>
              </a:rPr>
              <a:t>耐久値</a:t>
            </a:r>
            <a:r>
              <a:rPr lang="ja-JP" altLang="en-US" sz="2000" dirty="0"/>
              <a:t>があるので立ち回って戦う</a:t>
            </a:r>
            <a:r>
              <a:rPr kumimoji="1" lang="ja-JP" altLang="en-US" sz="4400" dirty="0"/>
              <a:t>バトル篇</a:t>
            </a:r>
            <a:endParaRPr kumimoji="1" lang="en-US" altLang="ja-JP" sz="4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kumimoji="1" lang="en-US" altLang="ja-JP" sz="2000" dirty="0"/>
          </a:p>
        </p:txBody>
      </p:sp>
      <p:pic>
        <p:nvPicPr>
          <p:cNvPr id="106" name="図 105" descr="花の絵&#10;&#10;中程度の精度で自動的に生成された説明">
            <a:extLst>
              <a:ext uri="{FF2B5EF4-FFF2-40B4-BE49-F238E27FC236}">
                <a16:creationId xmlns:a16="http://schemas.microsoft.com/office/drawing/2014/main" id="{DA11F664-3734-4A1A-8AEB-D77328E12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1625" flipH="1">
            <a:off x="8502064" y="3217680"/>
            <a:ext cx="2445625" cy="2304762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84B9E70-28C5-4713-B501-0C582906D8CB}"/>
              </a:ext>
            </a:extLst>
          </p:cNvPr>
          <p:cNvSpPr/>
          <p:nvPr/>
        </p:nvSpPr>
        <p:spPr>
          <a:xfrm>
            <a:off x="4436874" y="4508227"/>
            <a:ext cx="2866497" cy="63495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132C2F-2B02-4701-B7AF-6877ADFDE02F}"/>
              </a:ext>
            </a:extLst>
          </p:cNvPr>
          <p:cNvSpPr/>
          <p:nvPr/>
        </p:nvSpPr>
        <p:spPr>
          <a:xfrm>
            <a:off x="4523251" y="5915096"/>
            <a:ext cx="4749946" cy="619756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CF0441-3438-4A64-9931-6E2F13635319}"/>
              </a:ext>
            </a:extLst>
          </p:cNvPr>
          <p:cNvSpPr/>
          <p:nvPr/>
        </p:nvSpPr>
        <p:spPr>
          <a:xfrm>
            <a:off x="5689973" y="2633410"/>
            <a:ext cx="3639783" cy="653033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33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9" descr="煙が出ているゲーム画面&#10;&#10;低い精度で自動的に生成された説明">
            <a:extLst>
              <a:ext uri="{FF2B5EF4-FFF2-40B4-BE49-F238E27FC236}">
                <a16:creationId xmlns:a16="http://schemas.microsoft.com/office/drawing/2014/main" id="{A117AE98-E241-474D-ABED-0EB07C2C6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12114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C6DCDFA-99D0-4882-8B70-26C2A32EFEAE}"/>
              </a:ext>
            </a:extLst>
          </p:cNvPr>
          <p:cNvSpPr/>
          <p:nvPr/>
        </p:nvSpPr>
        <p:spPr>
          <a:xfrm>
            <a:off x="253497" y="4801055"/>
            <a:ext cx="5842502" cy="154348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D91B189-0C08-4527-8C8B-412BA1AC6228}"/>
              </a:ext>
            </a:extLst>
          </p:cNvPr>
          <p:cNvSpPr/>
          <p:nvPr/>
        </p:nvSpPr>
        <p:spPr>
          <a:xfrm>
            <a:off x="253497" y="1214514"/>
            <a:ext cx="5842502" cy="154348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916950-6DDF-442D-A622-0EE842F91DDE}"/>
              </a:ext>
            </a:extLst>
          </p:cNvPr>
          <p:cNvSpPr txBox="1"/>
          <p:nvPr/>
        </p:nvSpPr>
        <p:spPr>
          <a:xfrm>
            <a:off x="1191802" y="3218097"/>
            <a:ext cx="4363616" cy="724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システム</a:t>
            </a:r>
          </a:p>
        </p:txBody>
      </p:sp>
      <p:pic>
        <p:nvPicPr>
          <p:cNvPr id="15" name="図 14" descr="屋外, 建物, 写真, 大きい が含まれている画像&#10;&#10;自動的に生成された説明">
            <a:extLst>
              <a:ext uri="{FF2B5EF4-FFF2-40B4-BE49-F238E27FC236}">
                <a16:creationId xmlns:a16="http://schemas.microsoft.com/office/drawing/2014/main" id="{7A69EF02-9BF8-45AA-AD72-0FA06D4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4225338"/>
            <a:ext cx="5576494" cy="2452509"/>
          </a:xfrm>
          <a:prstGeom prst="rect">
            <a:avLst/>
          </a:prstGeom>
        </p:spPr>
      </p:pic>
      <p:pic>
        <p:nvPicPr>
          <p:cNvPr id="19" name="図 18" descr="建物, 市, ボート, 大きい が含まれている画像&#10;&#10;自動的に生成された説明">
            <a:extLst>
              <a:ext uri="{FF2B5EF4-FFF2-40B4-BE49-F238E27FC236}">
                <a16:creationId xmlns:a16="http://schemas.microsoft.com/office/drawing/2014/main" id="{90899490-0C7A-4E11-B459-6729EE2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180152"/>
            <a:ext cx="5576494" cy="310486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EAED97C-6D58-436D-9B0C-65B736E6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804" y="2223206"/>
            <a:ext cx="2540298" cy="217917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3DAE86-68C8-4C7C-B9C8-E8BA065CCECE}"/>
              </a:ext>
            </a:extLst>
          </p:cNvPr>
          <p:cNvSpPr txBox="1"/>
          <p:nvPr/>
        </p:nvSpPr>
        <p:spPr>
          <a:xfrm>
            <a:off x="772315" y="360785"/>
            <a:ext cx="4868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2"/>
                </a:solidFill>
              </a:rPr>
              <a:t>能気</a:t>
            </a:r>
            <a:r>
              <a:rPr lang="ja-JP" altLang="en-US" sz="1600" dirty="0"/>
              <a:t>は、ずっと上に行く。</a:t>
            </a:r>
            <a:endParaRPr lang="en-US" altLang="ja-JP" sz="1600" dirty="0"/>
          </a:p>
          <a:p>
            <a:r>
              <a:rPr kumimoji="1" lang="ja-JP" altLang="en-US" sz="1600" dirty="0"/>
              <a:t>故に</a:t>
            </a:r>
            <a:r>
              <a:rPr kumimoji="1" lang="ja-JP" altLang="en-US" sz="2800" dirty="0"/>
              <a:t>一つの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シティ</a:t>
            </a:r>
            <a:r>
              <a:rPr kumimoji="1" lang="ja-JP" altLang="en-US" sz="2800" dirty="0"/>
              <a:t>、二つの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世界</a:t>
            </a:r>
            <a:r>
              <a:rPr kumimoji="1" lang="ja-JP" altLang="en-US" sz="2800" dirty="0"/>
              <a:t>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498F489-C02E-4A4D-A97B-D5E6FB315C6B}"/>
              </a:ext>
            </a:extLst>
          </p:cNvPr>
          <p:cNvSpPr txBox="1"/>
          <p:nvPr/>
        </p:nvSpPr>
        <p:spPr>
          <a:xfrm>
            <a:off x="6810103" y="478404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上界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4D0A9D6-86F5-4609-9681-53CA9AE4CCED}"/>
              </a:ext>
            </a:extLst>
          </p:cNvPr>
          <p:cNvSpPr txBox="1"/>
          <p:nvPr/>
        </p:nvSpPr>
        <p:spPr>
          <a:xfrm>
            <a:off x="6810103" y="4933046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下</a:t>
            </a:r>
            <a:endParaRPr kumimoji="1" lang="en-US" altLang="ja-JP" sz="4400" dirty="0"/>
          </a:p>
          <a:p>
            <a:r>
              <a:rPr lang="ja-JP" altLang="en-US" sz="4400" dirty="0"/>
              <a:t>界</a:t>
            </a:r>
            <a:endParaRPr kumimoji="1" lang="ja-JP" altLang="en-US" sz="44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7B24F82-9430-4E6A-B86A-859D907595AD}"/>
              </a:ext>
            </a:extLst>
          </p:cNvPr>
          <p:cNvSpPr txBox="1"/>
          <p:nvPr/>
        </p:nvSpPr>
        <p:spPr>
          <a:xfrm>
            <a:off x="519505" y="1214514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富豪、貴族、権力の天国</a:t>
            </a:r>
            <a:endParaRPr kumimoji="1" lang="en-US" altLang="ja-JP" sz="3200" dirty="0"/>
          </a:p>
          <a:p>
            <a:r>
              <a:rPr lang="ja-JP" altLang="en-US" dirty="0">
                <a:solidFill>
                  <a:schemeClr val="accent2"/>
                </a:solidFill>
              </a:rPr>
              <a:t>天能使</a:t>
            </a:r>
            <a:r>
              <a:rPr lang="ja-JP" altLang="en-US" dirty="0"/>
              <a:t>が活躍している場所。貧民達夢の地。</a:t>
            </a:r>
            <a:endParaRPr lang="en-US" altLang="ja-JP" dirty="0"/>
          </a:p>
          <a:p>
            <a:r>
              <a:rPr lang="ja-JP" altLang="en-US" dirty="0"/>
              <a:t>都会のてっぺんに高いビルがそびえ、パルクールのジャンプ力が必要かも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AA96B90-DAC5-4053-B446-907C53990003}"/>
              </a:ext>
            </a:extLst>
          </p:cNvPr>
          <p:cNvSpPr txBox="1"/>
          <p:nvPr/>
        </p:nvSpPr>
        <p:spPr>
          <a:xfrm>
            <a:off x="519505" y="4832228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貧困</a:t>
            </a:r>
            <a:r>
              <a:rPr kumimoji="1"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病気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死の地獄</a:t>
            </a:r>
            <a:r>
              <a:rPr lang="ja-JP" altLang="en-US" dirty="0">
                <a:solidFill>
                  <a:schemeClr val="bg1"/>
                </a:solidFill>
              </a:rPr>
              <a:t>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汚い、貧しい、誰もここに住みたがらない暗闇。　　　　　　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テロリスト、障害物が多いため、パルクールの反応力が強くなきゃ</a:t>
            </a:r>
            <a:r>
              <a:rPr lang="en-US" altLang="ja-JP" dirty="0">
                <a:solidFill>
                  <a:schemeClr val="bg1"/>
                </a:solidFill>
              </a:rPr>
              <a:t>…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夜の橋&#10;&#10;中程度の精度で自動的に生成された説明">
            <a:extLst>
              <a:ext uri="{FF2B5EF4-FFF2-40B4-BE49-F238E27FC236}">
                <a16:creationId xmlns:a16="http://schemas.microsoft.com/office/drawing/2014/main" id="{07CDE2EE-6716-4067-803F-708F2A94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F29FFB-E943-4906-B538-6BDB7661C176}"/>
              </a:ext>
            </a:extLst>
          </p:cNvPr>
          <p:cNvSpPr txBox="1"/>
          <p:nvPr/>
        </p:nvSpPr>
        <p:spPr>
          <a:xfrm>
            <a:off x="478971" y="478550"/>
            <a:ext cx="1918996" cy="669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まとめ</a:t>
            </a:r>
          </a:p>
        </p:txBody>
      </p:sp>
      <p:graphicFrame>
        <p:nvGraphicFramePr>
          <p:cNvPr id="10" name="表 11">
            <a:extLst>
              <a:ext uri="{FF2B5EF4-FFF2-40B4-BE49-F238E27FC236}">
                <a16:creationId xmlns:a16="http://schemas.microsoft.com/office/drawing/2014/main" id="{4692AF14-40CA-4C48-917E-FB354741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7924"/>
              </p:ext>
            </p:extLst>
          </p:nvPr>
        </p:nvGraphicFramePr>
        <p:xfrm>
          <a:off x="2032000" y="1147666"/>
          <a:ext cx="8128000" cy="5394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46509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9527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天能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9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ファーストパーソン　パルクール　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99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・パルクールで配達しながら化け物　　　　　　　　　　　　　　　　　　　　　　　　　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　を狩るドライバーを務める。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・</a:t>
                      </a:r>
                      <a:r>
                        <a:rPr lang="ja-JP" altLang="en-US" dirty="0"/>
                        <a:t>世界を自由に探索して、謎を解明</a:t>
                      </a:r>
                      <a:endParaRPr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　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6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/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アクションゲームが好きひと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2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・壁や地形を活かしてパルクールの動作を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　繰り返し行われて（走る・跳ぶ・登る）、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　場所に移動、敵を避ける爽快感。</a:t>
                      </a:r>
                    </a:p>
                    <a:p>
                      <a:r>
                        <a:rPr kumimoji="1" lang="ja-JP" altLang="en-US" sz="1600" dirty="0"/>
                        <a:t>・立体なステージを探索する。</a:t>
                      </a:r>
                    </a:p>
                    <a:p>
                      <a:r>
                        <a:rPr kumimoji="1" lang="ja-JP" altLang="en-US" sz="1600" dirty="0"/>
                        <a:t>・走るで武器を作成し、素早く機動的な立</a:t>
                      </a:r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　ち回るバトル。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・膨大な世界観、謎を満たす物語。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75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45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827</Words>
  <Application>Microsoft Office PowerPoint</Application>
  <PresentationFormat>ワイド画面</PresentationFormat>
  <Paragraphs>90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Arial</vt:lpstr>
      <vt:lpstr>Office テーマ</vt:lpstr>
      <vt:lpstr>天能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天能</dc:title>
  <dc:creator>伊　興良</dc:creator>
  <cp:lastModifiedBy>伊　興良</cp:lastModifiedBy>
  <cp:revision>69</cp:revision>
  <dcterms:created xsi:type="dcterms:W3CDTF">2021-02-02T04:21:34Z</dcterms:created>
  <dcterms:modified xsi:type="dcterms:W3CDTF">2021-02-07T07:16:28Z</dcterms:modified>
</cp:coreProperties>
</file>